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94" r:id="rId3"/>
    <p:sldId id="295" r:id="rId4"/>
    <p:sldId id="296" r:id="rId5"/>
    <p:sldId id="297" r:id="rId6"/>
    <p:sldId id="280" r:id="rId7"/>
    <p:sldId id="281" r:id="rId8"/>
    <p:sldId id="283" r:id="rId9"/>
    <p:sldId id="284" r:id="rId10"/>
    <p:sldId id="285" r:id="rId11"/>
    <p:sldId id="287" r:id="rId12"/>
    <p:sldId id="288" r:id="rId13"/>
    <p:sldId id="289" r:id="rId14"/>
    <p:sldId id="291" r:id="rId15"/>
    <p:sldId id="292" r:id="rId1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CCCC"/>
    <a:srgbClr val="990000"/>
    <a:srgbClr val="003300"/>
    <a:srgbClr val="F25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60"/>
  </p:normalViewPr>
  <p:slideViewPr>
    <p:cSldViewPr>
      <p:cViewPr varScale="1">
        <p:scale>
          <a:sx n="71" d="100"/>
          <a:sy n="71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A6ECD4-BC36-4E52-BB2C-530798BA812E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2481CF3-1C1D-469D-B3E3-F645DCB4B3B5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03923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204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8ECF9E3A-AD32-4C2C-A1A6-F3A7C5AA814D}" type="slidenum">
              <a:rPr lang="pt-PT" altLang="pt-PT">
                <a:latin typeface="Calibri" panose="020F0502020204030204" pitchFamily="34" charset="0"/>
              </a:rPr>
              <a:pPr eaLnBrk="1" hangingPunct="1"/>
              <a:t>1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3B5B1EF7-0972-4B80-912A-155BA89ABD18}" type="slidenum">
              <a:rPr lang="pt-PT" altLang="pt-PT">
                <a:latin typeface="Calibri" panose="020F0502020204030204" pitchFamily="34" charset="0"/>
              </a:rPr>
              <a:pPr eaLnBrk="1" hangingPunct="1"/>
              <a:t>10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54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D6DDC9-E964-4025-BA53-A729EE3D2743}" type="slidenum">
              <a:rPr lang="pt-PT" altLang="pt-PT"/>
              <a:pPr eaLnBrk="1" hangingPunct="1"/>
              <a:t>11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57897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13B58F-09DF-40A5-A5F1-3380B20D32E3}" type="slidenum">
              <a:rPr lang="pt-PT" altLang="pt-PT"/>
              <a:pPr eaLnBrk="1" hangingPunct="1"/>
              <a:t>12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2733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204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2A5FE6-B766-4525-A546-6E067D856320}" type="slidenum">
              <a:rPr lang="pt-PT" altLang="pt-PT"/>
              <a:pPr eaLnBrk="1" hangingPunct="1"/>
              <a:t>13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56180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245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6C852C-4ECD-4F74-B47C-9D1BEBE31FF1}" type="slidenum">
              <a:rPr lang="pt-PT" altLang="pt-PT"/>
              <a:pPr eaLnBrk="1" hangingPunct="1"/>
              <a:t>14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47408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256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8D732D-E97F-4C11-9330-A5DBBBE9001A}" type="slidenum">
              <a:rPr lang="pt-PT" altLang="pt-PT"/>
              <a:pPr eaLnBrk="1" hangingPunct="1"/>
              <a:t>15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7082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EB8BA19A-6711-485D-ADA6-8B388A30015E}" type="slidenum">
              <a:rPr lang="pt-PT" altLang="pt-PT">
                <a:latin typeface="Calibri" panose="020F0502020204030204" pitchFamily="34" charset="0"/>
              </a:rPr>
              <a:pPr eaLnBrk="1" hangingPunct="1"/>
              <a:t>2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E9E54507-C8D1-422C-B152-F58FAFDFAE60}" type="slidenum">
              <a:rPr lang="pt-PT" altLang="pt-PT">
                <a:latin typeface="Calibri" panose="020F0502020204030204" pitchFamily="34" charset="0"/>
              </a:rPr>
              <a:pPr eaLnBrk="1" hangingPunct="1"/>
              <a:t>3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8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D6DD7A70-CA35-4E52-B0F9-07644B5F127E}" type="slidenum">
              <a:rPr lang="pt-PT" altLang="pt-PT">
                <a:latin typeface="Calibri" panose="020F0502020204030204" pitchFamily="34" charset="0"/>
              </a:rPr>
              <a:pPr eaLnBrk="1" hangingPunct="1"/>
              <a:t>4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5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18AA42A0-67FC-4149-A035-E106687C521A}" type="slidenum">
              <a:rPr lang="pt-PT" altLang="pt-PT">
                <a:latin typeface="Calibri" panose="020F0502020204030204" pitchFamily="34" charset="0"/>
              </a:rPr>
              <a:pPr eaLnBrk="1" hangingPunct="1"/>
              <a:t>5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1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1F7706E7-1822-4328-AE43-D2D0C925710B}" type="slidenum">
              <a:rPr lang="pt-PT" altLang="pt-PT">
                <a:latin typeface="Calibri" panose="020F0502020204030204" pitchFamily="34" charset="0"/>
              </a:rPr>
              <a:pPr eaLnBrk="1" hangingPunct="1"/>
              <a:t>6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2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DF4F13CB-A318-4924-BB8C-C2990D2522EF}" type="slidenum">
              <a:rPr lang="pt-PT" altLang="pt-PT">
                <a:latin typeface="Calibri" panose="020F0502020204030204" pitchFamily="34" charset="0"/>
              </a:rPr>
              <a:pPr eaLnBrk="1" hangingPunct="1"/>
              <a:t>7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4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583DBBC6-3AC5-4DFB-8642-0602F1BFEB3A}" type="slidenum">
              <a:rPr lang="pt-PT" altLang="pt-PT">
                <a:latin typeface="Calibri" panose="020F0502020204030204" pitchFamily="34" charset="0"/>
              </a:rPr>
              <a:pPr eaLnBrk="1" hangingPunct="1"/>
              <a:t>8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3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fld id="{497E22E3-E2DF-45DA-9204-DC9FA90584ED}" type="slidenum">
              <a:rPr lang="pt-PT" altLang="pt-PT">
                <a:latin typeface="Calibri" panose="020F0502020204030204" pitchFamily="34" charset="0"/>
              </a:rPr>
              <a:pPr eaLnBrk="1" hangingPunct="1"/>
              <a:t>9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9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ângulo 11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ângulo 12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ângulo 14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10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3E14429-6EFE-462E-BC29-55F9AF0D8DF3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11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40508933-3E0A-4613-8469-C98FB8CCB683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7106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82BB-E756-4EDC-BE3E-40CAEC5634D1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AA2F-B94B-4817-90B4-4248C4DA3DE7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942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xão recta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" name="Triângulo isósceles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exão recta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8AF9-8F44-4FAD-9825-6C4206F00062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4C50A-6E16-4717-98EB-CE6A6F6F47D7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359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540B-A445-45FF-9392-60C0C8E6BCDE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B6A20-241F-4C96-879C-2490D72EEED6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0264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0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ângulo 11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CF85-1438-4E7B-972F-590320839CBF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A5D0EDAF-D2AA-4A8C-B712-C7B36A5978EF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8639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C43-6621-478A-859F-2A026FB8CDCB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6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F9391-B2B4-444E-9988-D3EC6025BE3D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60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D3D2-2490-4940-B555-457870BC7183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8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B0915-7EEA-47F6-ABC8-FDF2D998B708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6957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D517-8F47-4893-A913-19F7C9AFE54A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5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A52E4-D939-4486-AFB7-3C481915EAEE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51272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xão recta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" name="Triângulo isósceles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E9A3-EFC1-4685-8526-EF45628ACDD8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438E2-D263-45CD-BA9A-0257EF127B74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8755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xão recta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" name="Conexão recta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" name="Triângulo isósceles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8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F7D-50A5-4C8B-82A7-1B368E4F6C49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9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94846-71C1-4493-AC73-D6C28365991C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9717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xão recta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ângulo 12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A88-2556-415A-A816-390E313EA051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9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0F595-4205-4D93-B924-52728DE6CC4B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0105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  <a:endParaRPr lang="en-US" altLang="pt-PT" smtClean="0"/>
          </a:p>
        </p:txBody>
      </p:sp>
      <p:sp>
        <p:nvSpPr>
          <p:cNvPr id="1027" name="Marcador de Posição do Texto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  <a:endParaRPr lang="en-US" altLang="pt-PT" smtClean="0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80254C8-A9D0-4C06-9062-8C392C489F2A}" type="datetimeFigureOut">
              <a:rPr lang="pt-PT"/>
              <a:pPr>
                <a:defRPr/>
              </a:pPr>
              <a:t>18/03/2019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801CC10A-3C38-4C31-805E-736FAC14245E}" type="slidenum">
              <a:rPr lang="pt-PT" altLang="pt-PT"/>
              <a:pPr/>
              <a:t>‹nº›</a:t>
            </a:fld>
            <a:endParaRPr lang="pt-PT" altLang="pt-PT"/>
          </a:p>
        </p:txBody>
      </p:sp>
      <p:sp>
        <p:nvSpPr>
          <p:cNvPr id="1031" name="Conexão rect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32" name="Conexão rect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79" r:id="rId2"/>
    <p:sldLayoutId id="2147484284" r:id="rId3"/>
    <p:sldLayoutId id="2147484280" r:id="rId4"/>
    <p:sldLayoutId id="2147484281" r:id="rId5"/>
    <p:sldLayoutId id="2147484285" r:id="rId6"/>
    <p:sldLayoutId id="2147484286" r:id="rId7"/>
    <p:sldLayoutId id="2147484287" r:id="rId8"/>
    <p:sldLayoutId id="2147484288" r:id="rId9"/>
    <p:sldLayoutId id="2147484282" r:id="rId10"/>
    <p:sldLayoutId id="21474842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219200" y="5199063"/>
            <a:ext cx="6953250" cy="5334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pt-PT" b="1" dirty="0" smtClean="0">
                <a:latin typeface="+mn-lt"/>
              </a:rPr>
              <a:t>A 1.ª REPÚBLICA</a:t>
            </a:r>
            <a:endParaRPr lang="pt-PT" b="1" dirty="0">
              <a:latin typeface="+mn-lt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92275" y="3781425"/>
            <a:ext cx="6384925" cy="1160463"/>
          </a:xfrm>
        </p:spPr>
        <p:txBody>
          <a:bodyPr/>
          <a:lstStyle/>
          <a:p>
            <a:pPr algn="l" eaLnBrk="1" hangingPunct="1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QUEDA DA MONARQUIA E A 1.ª REPÚBLICA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6749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288" y="1303338"/>
            <a:ext cx="5472112" cy="3024187"/>
          </a:xfrm>
        </p:spPr>
        <p:txBody>
          <a:bodyPr/>
          <a:lstStyle/>
          <a:p>
            <a:pPr>
              <a:defRPr/>
            </a:pPr>
            <a:r>
              <a:rPr lang="pt-PT" sz="2400" dirty="0" smtClean="0"/>
              <a:t>No plano interno:</a:t>
            </a:r>
          </a:p>
          <a:p>
            <a:pPr>
              <a:defRPr/>
            </a:pPr>
            <a:endParaRPr lang="pt-PT" sz="1000" dirty="0" smtClean="0"/>
          </a:p>
          <a:p>
            <a:pPr marL="444500" lvl="1">
              <a:defRPr/>
            </a:pPr>
            <a:r>
              <a:rPr lang="pt-PT" sz="2200" dirty="0" smtClean="0"/>
              <a:t>Grande instabilidade governativa.</a:t>
            </a:r>
          </a:p>
          <a:p>
            <a:pPr lvl="2">
              <a:defRPr/>
            </a:pPr>
            <a:r>
              <a:rPr lang="pt-PT" sz="1700" dirty="0" smtClean="0"/>
              <a:t>8 presidentes e 45 governos em 16 anos.</a:t>
            </a:r>
          </a:p>
          <a:p>
            <a:pPr marL="593725" lvl="2" indent="0">
              <a:buFont typeface="Wingdings 3" panose="05040102010807070707" pitchFamily="18" charset="2"/>
              <a:buNone/>
              <a:defRPr/>
            </a:pPr>
            <a:endParaRPr lang="pt-PT" sz="1700" dirty="0" smtClean="0"/>
          </a:p>
          <a:p>
            <a:pPr marL="593725" lvl="2" indent="0">
              <a:buFont typeface="Wingdings 3" panose="05040102010807070707" pitchFamily="18" charset="2"/>
              <a:buNone/>
              <a:defRPr/>
            </a:pPr>
            <a:endParaRPr lang="pt-PT" sz="1700" dirty="0"/>
          </a:p>
          <a:p>
            <a:pPr marL="593725" lvl="2" indent="0">
              <a:buFont typeface="Wingdings 3" panose="05040102010807070707" pitchFamily="18" charset="2"/>
              <a:buNone/>
              <a:defRPr/>
            </a:pPr>
            <a:endParaRPr lang="pt-PT" sz="1700" dirty="0" smtClean="0"/>
          </a:p>
          <a:p>
            <a:pPr marL="444500" lvl="1">
              <a:defRPr/>
            </a:pPr>
            <a:r>
              <a:rPr lang="pt-PT" sz="2200" dirty="0" smtClean="0"/>
              <a:t>Grandes dificuldades em governar o país.</a:t>
            </a:r>
          </a:p>
          <a:p>
            <a:pPr marL="593725" lvl="2" indent="0">
              <a:buFont typeface="Wingdings 3" panose="05040102010807070707" pitchFamily="18" charset="2"/>
              <a:buNone/>
              <a:defRPr/>
            </a:pPr>
            <a:endParaRPr lang="pt-PT" dirty="0" smtClean="0"/>
          </a:p>
          <a:p>
            <a:pPr lvl="2"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buFont typeface="Wingdings 3" panose="05040102010807070707" pitchFamily="18" charset="2"/>
              <a:buNone/>
              <a:defRPr/>
            </a:pPr>
            <a:endParaRPr lang="pt-PT" dirty="0" smtClean="0"/>
          </a:p>
          <a:p>
            <a:pPr lvl="1">
              <a:buFont typeface="Wingdings 3" panose="05040102010807070707" pitchFamily="18" charset="2"/>
              <a:buNone/>
              <a:defRPr/>
            </a:pPr>
            <a:endParaRPr lang="pt-PT" dirty="0" smtClean="0"/>
          </a:p>
        </p:txBody>
      </p:sp>
      <p:sp>
        <p:nvSpPr>
          <p:cNvPr id="15367" name="CaixaDeTexto 4"/>
          <p:cNvSpPr txBox="1">
            <a:spLocks noChangeArrowheads="1"/>
          </p:cNvSpPr>
          <p:nvPr/>
        </p:nvSpPr>
        <p:spPr bwMode="auto">
          <a:xfrm>
            <a:off x="5940425" y="5157788"/>
            <a:ext cx="288131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</a:rPr>
              <a:t>Receitas e despesas públicas </a:t>
            </a:r>
          </a:p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</a:rPr>
              <a:t>(1910-1930).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2808288" y="2816225"/>
            <a:ext cx="215900" cy="792163"/>
          </a:xfrm>
          <a:prstGeom prst="downArrow">
            <a:avLst/>
          </a:prstGeom>
          <a:solidFill>
            <a:srgbClr val="8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1403350" y="5153025"/>
            <a:ext cx="3024188" cy="939800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pt-PT" sz="2400" dirty="0"/>
              <a:t>Revolta militar de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pt-PT" sz="2400" dirty="0"/>
              <a:t>28 de </a:t>
            </a:r>
            <a:r>
              <a:rPr lang="pt-PT" sz="2400" dirty="0" err="1"/>
              <a:t>maio</a:t>
            </a:r>
            <a:r>
              <a:rPr lang="pt-PT" sz="2400" dirty="0"/>
              <a:t> de 1926.</a:t>
            </a:r>
            <a:endParaRPr lang="pt-PT" sz="2400" dirty="0">
              <a:solidFill>
                <a:schemeClr val="tx2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2808288" y="4184650"/>
            <a:ext cx="215900" cy="792163"/>
          </a:xfrm>
          <a:prstGeom prst="downArrow">
            <a:avLst/>
          </a:prstGeom>
          <a:solidFill>
            <a:srgbClr val="8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7" name="Rectângulo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1863" y="6453188"/>
            <a:ext cx="275907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1.ª REPÚBLICA</a:t>
            </a:r>
          </a:p>
        </p:txBody>
      </p:sp>
      <p:sp>
        <p:nvSpPr>
          <p:cNvPr id="15369" name="Título 1"/>
          <p:cNvSpPr>
            <a:spLocks noGrp="1"/>
          </p:cNvSpPr>
          <p:nvPr>
            <p:ph type="title"/>
          </p:nvPr>
        </p:nvSpPr>
        <p:spPr>
          <a:xfrm>
            <a:off x="384175" y="134938"/>
            <a:ext cx="8364538" cy="990600"/>
          </a:xfrm>
        </p:spPr>
        <p:txBody>
          <a:bodyPr/>
          <a:lstStyle/>
          <a:p>
            <a:pPr eaLnBrk="1" hangingPunct="1"/>
            <a:r>
              <a:rPr lang="pt-PT" altLang="pt-PT" sz="3000" dirty="0" smtClean="0">
                <a:solidFill>
                  <a:srgbClr val="800000"/>
                </a:solidFill>
              </a:rPr>
              <a:t>A INSTABILIDADE GOVERNATIVA E</a:t>
            </a:r>
            <a:br>
              <a:rPr lang="pt-PT" altLang="pt-PT" sz="3000" dirty="0" smtClean="0">
                <a:solidFill>
                  <a:srgbClr val="800000"/>
                </a:solidFill>
              </a:rPr>
            </a:br>
            <a:r>
              <a:rPr lang="pt-PT" altLang="pt-PT" sz="3000" dirty="0" smtClean="0">
                <a:solidFill>
                  <a:srgbClr val="800000"/>
                </a:solidFill>
              </a:rPr>
              <a:t>O FIM DA 1.ª REPÚBLICA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8" grpId="0" animBg="1"/>
      <p:bldP spid="11" grpId="0" animBg="1"/>
      <p:bldP spid="12" grpId="0" animBg="1"/>
      <p:bldP spid="153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57188" y="1196975"/>
            <a:ext cx="4646612" cy="4937125"/>
          </a:xfrm>
        </p:spPr>
        <p:txBody>
          <a:bodyPr/>
          <a:lstStyle/>
          <a:p>
            <a:pPr eaLnBrk="1" hangingPunct="1"/>
            <a:r>
              <a:rPr lang="pt-PT" altLang="pt-PT" smtClean="0"/>
              <a:t>28 de maio de 1926:</a:t>
            </a:r>
          </a:p>
          <a:p>
            <a:pPr eaLnBrk="1" hangingPunct="1"/>
            <a:endParaRPr lang="pt-PT" altLang="pt-PT" smtClean="0"/>
          </a:p>
          <a:p>
            <a:pPr lvl="1" eaLnBrk="1" hangingPunct="1"/>
            <a:r>
              <a:rPr lang="pt-PT" altLang="pt-PT" sz="2200" smtClean="0"/>
              <a:t>O General Gomes da Costa lança, a partir de Braga, um golpe militar.</a:t>
            </a:r>
          </a:p>
          <a:p>
            <a:pPr lvl="1" eaLnBrk="1" hangingPunct="1"/>
            <a:endParaRPr lang="pt-PT" altLang="pt-PT" sz="2200" smtClean="0"/>
          </a:p>
          <a:p>
            <a:pPr lvl="1" eaLnBrk="1" hangingPunct="1"/>
            <a:r>
              <a:rPr lang="pt-PT" altLang="pt-PT" sz="2200" smtClean="0"/>
              <a:t>Os governantes republicanos demitem-se.</a:t>
            </a:r>
          </a:p>
          <a:p>
            <a:pPr lvl="1" eaLnBrk="1" hangingPunct="1"/>
            <a:endParaRPr lang="pt-PT" altLang="pt-PT" sz="2200" smtClean="0"/>
          </a:p>
          <a:p>
            <a:pPr lvl="1" eaLnBrk="1" hangingPunct="1"/>
            <a:r>
              <a:rPr lang="pt-PT" altLang="pt-PT" sz="2200" smtClean="0"/>
              <a:t>Termina a 1.ª República.</a:t>
            </a:r>
          </a:p>
        </p:txBody>
      </p:sp>
      <p:sp>
        <p:nvSpPr>
          <p:cNvPr id="11271" name="CaixaDeTexto 4"/>
          <p:cNvSpPr txBox="1">
            <a:spLocks noChangeArrowheads="1"/>
          </p:cNvSpPr>
          <p:nvPr/>
        </p:nvSpPr>
        <p:spPr bwMode="auto">
          <a:xfrm>
            <a:off x="5429250" y="5949950"/>
            <a:ext cx="37147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 Revolução de 28 de </a:t>
            </a:r>
            <a:r>
              <a:rPr lang="pt-PT" sz="16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maio</a:t>
            </a:r>
            <a:r>
              <a:rPr lang="pt-PT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de 1926.</a:t>
            </a:r>
          </a:p>
        </p:txBody>
      </p:sp>
      <p:sp>
        <p:nvSpPr>
          <p:cNvPr id="7" name="Rectângulo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13350" y="6453188"/>
            <a:ext cx="3557588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1.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O GOLPE MILITAR DE 28 DE MAIO DE 1926</a:t>
            </a:r>
          </a:p>
        </p:txBody>
      </p:sp>
      <p:sp>
        <p:nvSpPr>
          <p:cNvPr id="11269" name="Título 1"/>
          <p:cNvSpPr>
            <a:spLocks noGrp="1"/>
          </p:cNvSpPr>
          <p:nvPr>
            <p:ph type="title"/>
          </p:nvPr>
        </p:nvSpPr>
        <p:spPr>
          <a:xfrm>
            <a:off x="446088" y="87729"/>
            <a:ext cx="8229600" cy="990601"/>
          </a:xfrm>
        </p:spPr>
        <p:txBody>
          <a:bodyPr/>
          <a:lstStyle/>
          <a:p>
            <a:pPr eaLnBrk="1" hangingPunct="1"/>
            <a:r>
              <a:rPr lang="pt-PT" altLang="pt-PT" smtClean="0"/>
              <a:t>O GOLPE MILITAR</a:t>
            </a:r>
          </a:p>
        </p:txBody>
      </p:sp>
      <p:pic>
        <p:nvPicPr>
          <p:cNvPr id="11273" name="Picture 9" descr="C:\Documents and Settings\PLATANO\Ambiente de trabalho\O Homem e a Terra 6\Imagens\p110do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981075"/>
            <a:ext cx="3246438" cy="19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74" name="Picture 10" descr="C:\Documents and Settings\PLATANO\Ambiente de trabalho\O Homem e a Terra 6\Imagens\p110doc1ma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73288"/>
            <a:ext cx="2393950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5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58775" y="1196975"/>
            <a:ext cx="8569325" cy="1800225"/>
          </a:xfrm>
        </p:spPr>
        <p:txBody>
          <a:bodyPr/>
          <a:lstStyle/>
          <a:p>
            <a:pPr eaLnBrk="1" hangingPunct="1"/>
            <a:r>
              <a:rPr lang="pt-PT" altLang="pt-PT" smtClean="0"/>
              <a:t>A revolução de 28 de maio de 1926 instala no país uma ditadura militar:</a:t>
            </a:r>
          </a:p>
        </p:txBody>
      </p:sp>
      <p:sp>
        <p:nvSpPr>
          <p:cNvPr id="12295" name="CaixaDeTexto 4"/>
          <p:cNvSpPr txBox="1">
            <a:spLocks noChangeArrowheads="1"/>
          </p:cNvSpPr>
          <p:nvPr/>
        </p:nvSpPr>
        <p:spPr bwMode="auto">
          <a:xfrm>
            <a:off x="6072188" y="5487988"/>
            <a:ext cx="28876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Manifesto de apoio aos revoltosos.</a:t>
            </a: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 bwMode="auto">
          <a:xfrm>
            <a:off x="214313" y="2133600"/>
            <a:ext cx="59626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r>
              <a:rPr lang="pt-PT" sz="2200" dirty="0">
                <a:solidFill>
                  <a:schemeClr val="tx2"/>
                </a:solidFill>
                <a:latin typeface="+mn-lt"/>
                <a:cs typeface="+mn-cs"/>
              </a:rPr>
              <a:t>Deixa de haver eleições.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r>
              <a:rPr lang="pt-PT" sz="2200" dirty="0">
                <a:solidFill>
                  <a:schemeClr val="tx2"/>
                </a:solidFill>
                <a:latin typeface="+mn-lt"/>
                <a:cs typeface="+mn-cs"/>
              </a:rPr>
              <a:t>Os governantes são escolhidos pelos militares.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r>
              <a:rPr lang="pt-PT" sz="2200" dirty="0">
                <a:solidFill>
                  <a:schemeClr val="tx2"/>
                </a:solidFill>
                <a:latin typeface="+mn-lt"/>
                <a:cs typeface="+mn-cs"/>
              </a:rPr>
              <a:t>Passa a haver censura sobre a imprensa.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r>
              <a:rPr lang="pt-PT" sz="2200" dirty="0">
                <a:solidFill>
                  <a:schemeClr val="tx2"/>
                </a:solidFill>
                <a:latin typeface="+mn-lt"/>
                <a:cs typeface="+mn-cs"/>
              </a:rPr>
              <a:t>São proibidas as greves e as manifestações.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endParaRPr lang="pt-PT" sz="2200" i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301" name="CaixaDeTexto 4"/>
          <p:cNvSpPr txBox="1">
            <a:spLocks noChangeArrowheads="1"/>
          </p:cNvSpPr>
          <p:nvPr/>
        </p:nvSpPr>
        <p:spPr bwMode="auto">
          <a:xfrm>
            <a:off x="395288" y="6042025"/>
            <a:ext cx="5256212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Reunião do primeiro Conselho de Ministros, em 1926.</a:t>
            </a:r>
          </a:p>
        </p:txBody>
      </p:sp>
      <p:sp>
        <p:nvSpPr>
          <p:cNvPr id="10" name="Rectângulo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13350" y="6453188"/>
            <a:ext cx="3557588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1.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O GOLPE MILITAR DE 28 DE MAIO DE 1926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57188" y="-26988"/>
            <a:ext cx="8229600" cy="990601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DITADURA MILITAR</a:t>
            </a:r>
          </a:p>
        </p:txBody>
      </p:sp>
      <p:pic>
        <p:nvPicPr>
          <p:cNvPr id="12307" name="Picture 19" descr="C:\Documents and Settings\PLATANO\Ambiente de trabalho\O Homem e a Terra 6\Imagens\p110doc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857375"/>
            <a:ext cx="2673350" cy="358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308" name="Picture 20" descr="C:\Documents and Settings\PLATANO\Ambiente de trabalho\O Homem e a Terra 6\Imagens\p111do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4508500"/>
            <a:ext cx="4806950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5931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5" grpId="0"/>
      <p:bldP spid="1230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C:\Documents and Settings\PLATANO\Ambiente de trabalho\O Homem e a Terra 6\Imagens\p111do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550" y="2081213"/>
            <a:ext cx="2909888" cy="343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318" name="CaixaDeTexto 4"/>
          <p:cNvSpPr txBox="1">
            <a:spLocks noChangeArrowheads="1"/>
          </p:cNvSpPr>
          <p:nvPr/>
        </p:nvSpPr>
        <p:spPr bwMode="auto">
          <a:xfrm>
            <a:off x="5724525" y="5580063"/>
            <a:ext cx="3063875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Revolta no Porto, 3 de </a:t>
            </a:r>
            <a:r>
              <a:rPr lang="pt-PT" sz="16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fevereiro</a:t>
            </a:r>
            <a:r>
              <a:rPr lang="pt-PT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de </a:t>
            </a: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1927.</a:t>
            </a:r>
            <a:endParaRPr lang="pt-PT" sz="16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0" name="Pergaminho horizontal 9"/>
          <p:cNvSpPr/>
          <p:nvPr/>
        </p:nvSpPr>
        <p:spPr>
          <a:xfrm>
            <a:off x="395064" y="1196554"/>
            <a:ext cx="8312964" cy="88534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solidFill>
                  <a:schemeClr val="accent5">
                    <a:lumMod val="50000"/>
                  </a:schemeClr>
                </a:solidFill>
              </a:rPr>
              <a:t>Portugal durante a ditadura militar</a:t>
            </a:r>
          </a:p>
        </p:txBody>
      </p:sp>
      <p:sp>
        <p:nvSpPr>
          <p:cNvPr id="12" name="Oval 11"/>
          <p:cNvSpPr/>
          <p:nvPr/>
        </p:nvSpPr>
        <p:spPr>
          <a:xfrm>
            <a:off x="3203575" y="2852738"/>
            <a:ext cx="2447925" cy="180022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/>
              <a:t>Tentativas da oposição em restaurar a democracia.</a:t>
            </a:r>
          </a:p>
        </p:txBody>
      </p:sp>
      <p:sp>
        <p:nvSpPr>
          <p:cNvPr id="13" name="Oval 12"/>
          <p:cNvSpPr/>
          <p:nvPr/>
        </p:nvSpPr>
        <p:spPr>
          <a:xfrm>
            <a:off x="538163" y="2349500"/>
            <a:ext cx="2449512" cy="17272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/>
              <a:t>Milhares de pessoas são presas e ficam sem emprego.</a:t>
            </a:r>
          </a:p>
        </p:txBody>
      </p:sp>
      <p:sp>
        <p:nvSpPr>
          <p:cNvPr id="14" name="Oval 13"/>
          <p:cNvSpPr/>
          <p:nvPr/>
        </p:nvSpPr>
        <p:spPr>
          <a:xfrm>
            <a:off x="1255713" y="4383088"/>
            <a:ext cx="2447925" cy="17287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/>
              <a:t>Instabilidade política e dificuldades económicas.</a:t>
            </a:r>
          </a:p>
        </p:txBody>
      </p:sp>
      <p:sp>
        <p:nvSpPr>
          <p:cNvPr id="15" name="Rectângulo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213350" y="6453188"/>
            <a:ext cx="3557588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1.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O GOLPE MILITAR DE 28 DE MAIO DE 1926</a:t>
            </a:r>
          </a:p>
        </p:txBody>
      </p:sp>
      <p:sp>
        <p:nvSpPr>
          <p:cNvPr id="13323" name="Título 1"/>
          <p:cNvSpPr>
            <a:spLocks noGrp="1"/>
          </p:cNvSpPr>
          <p:nvPr>
            <p:ph type="title"/>
          </p:nvPr>
        </p:nvSpPr>
        <p:spPr>
          <a:xfrm>
            <a:off x="357188" y="-26988"/>
            <a:ext cx="8229600" cy="990601"/>
          </a:xfrm>
        </p:spPr>
        <p:txBody>
          <a:bodyPr/>
          <a:lstStyle/>
          <a:p>
            <a:pPr eaLnBrk="1" hangingPunct="1"/>
            <a:r>
              <a:rPr lang="pt-PT" altLang="pt-PT" smtClean="0"/>
              <a:t>A DITADURA MILITAR</a:t>
            </a:r>
          </a:p>
        </p:txBody>
      </p:sp>
    </p:spTree>
    <p:extLst>
      <p:ext uri="{BB962C8B-B14F-4D97-AF65-F5344CB8AC3E}">
        <p14:creationId xmlns:p14="http://schemas.microsoft.com/office/powerpoint/2010/main" val="40903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ítulo 1"/>
          <p:cNvSpPr>
            <a:spLocks noGrp="1"/>
          </p:cNvSpPr>
          <p:nvPr>
            <p:ph type="title"/>
          </p:nvPr>
        </p:nvSpPr>
        <p:spPr>
          <a:xfrm>
            <a:off x="357188" y="152400"/>
            <a:ext cx="8229600" cy="924045"/>
          </a:xfrm>
        </p:spPr>
        <p:txBody>
          <a:bodyPr/>
          <a:lstStyle/>
          <a:p>
            <a:pPr eaLnBrk="1" hangingPunct="1">
              <a:defRPr/>
            </a:pPr>
            <a:r>
              <a:rPr lang="pt-P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“MILAGRE” DE SALAZAR</a:t>
            </a:r>
            <a:br>
              <a:rPr lang="pt-P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rtar Rectângulo de Canto Diagonal 8"/>
          <p:cNvSpPr/>
          <p:nvPr/>
        </p:nvSpPr>
        <p:spPr>
          <a:xfrm>
            <a:off x="468313" y="4005263"/>
            <a:ext cx="8207375" cy="431800"/>
          </a:xfrm>
          <a:prstGeom prst="snip2Diag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400" dirty="0"/>
              <a:t>Salazar é convidado para Ministro das Finanças.</a:t>
            </a:r>
          </a:p>
        </p:txBody>
      </p:sp>
      <p:sp>
        <p:nvSpPr>
          <p:cNvPr id="10252" name="CaixaDeTexto 10"/>
          <p:cNvSpPr txBox="1">
            <a:spLocks noChangeArrowheads="1"/>
          </p:cNvSpPr>
          <p:nvPr/>
        </p:nvSpPr>
        <p:spPr bwMode="auto">
          <a:xfrm>
            <a:off x="971550" y="4508500"/>
            <a:ext cx="3097213" cy="769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pt-PT" sz="2200" dirty="0" smtClean="0">
                <a:latin typeface="+mn-lt"/>
              </a:rPr>
              <a:t>Reduz </a:t>
            </a:r>
            <a:r>
              <a:rPr lang="pt-PT" sz="2200" dirty="0">
                <a:latin typeface="+mn-lt"/>
              </a:rPr>
              <a:t>as despesas.</a:t>
            </a: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pt-PT" sz="2200" dirty="0" smtClean="0">
                <a:latin typeface="+mn-lt"/>
              </a:rPr>
              <a:t>Aumenta </a:t>
            </a:r>
            <a:r>
              <a:rPr lang="pt-PT" sz="2200" dirty="0">
                <a:latin typeface="+mn-lt"/>
              </a:rPr>
              <a:t>os impostos.</a:t>
            </a:r>
          </a:p>
        </p:txBody>
      </p:sp>
      <p:sp>
        <p:nvSpPr>
          <p:cNvPr id="10253" name="CaixaDeTexto 11"/>
          <p:cNvSpPr txBox="1">
            <a:spLocks noChangeArrowheads="1"/>
          </p:cNvSpPr>
          <p:nvPr/>
        </p:nvSpPr>
        <p:spPr bwMode="auto">
          <a:xfrm>
            <a:off x="357188" y="5805488"/>
            <a:ext cx="4143375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accent2">
                  <a:lumMod val="50000"/>
                </a:schemeClr>
              </a:buClr>
              <a:defRPr/>
            </a:pPr>
            <a:r>
              <a:rPr lang="pt-PT" sz="2200" dirty="0">
                <a:latin typeface="+mn-lt"/>
              </a:rPr>
              <a:t>A</a:t>
            </a:r>
            <a:r>
              <a:rPr lang="pt-PT" sz="2200" dirty="0" smtClean="0">
                <a:latin typeface="+mn-lt"/>
              </a:rPr>
              <a:t>s </a:t>
            </a:r>
            <a:r>
              <a:rPr lang="pt-PT" sz="2200" dirty="0">
                <a:latin typeface="+mn-lt"/>
              </a:rPr>
              <a:t>contas </a:t>
            </a:r>
            <a:r>
              <a:rPr lang="pt-PT" sz="2200" dirty="0" smtClean="0">
                <a:latin typeface="+mn-lt"/>
              </a:rPr>
              <a:t>públicas melhoram.</a:t>
            </a:r>
            <a:endParaRPr lang="pt-PT" sz="2200" dirty="0">
              <a:latin typeface="+mn-lt"/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2268538" y="5300663"/>
            <a:ext cx="252412" cy="5048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4" name="Chaveta à direita 13"/>
          <p:cNvSpPr/>
          <p:nvPr/>
        </p:nvSpPr>
        <p:spPr>
          <a:xfrm>
            <a:off x="5076825" y="4724400"/>
            <a:ext cx="358775" cy="14414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258" name="CaixaDeTexto 14"/>
          <p:cNvSpPr txBox="1">
            <a:spLocks noChangeArrowheads="1"/>
          </p:cNvSpPr>
          <p:nvPr/>
        </p:nvSpPr>
        <p:spPr bwMode="auto">
          <a:xfrm>
            <a:off x="5580063" y="5035550"/>
            <a:ext cx="2735262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PT" sz="2200" dirty="0">
                <a:latin typeface="+mn-lt"/>
              </a:rPr>
              <a:t>Salazar ganha um enorme prestígio.</a:t>
            </a:r>
          </a:p>
        </p:txBody>
      </p:sp>
      <p:sp>
        <p:nvSpPr>
          <p:cNvPr id="17" name="Rectângulo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2830513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2.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SALAZAR E O ESTADO NOVO</a:t>
            </a:r>
          </a:p>
        </p:txBody>
      </p:sp>
      <p:pic>
        <p:nvPicPr>
          <p:cNvPr id="16" name="Picture 20" descr="C:\Documents and Settings\PLATANO\Ambiente de trabalho\O Homem e a Terra 6\Imagens\p112doc2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103644" y="1313024"/>
            <a:ext cx="1973181" cy="2160240"/>
          </a:xfrm>
          <a:prstGeom prst="ellipse">
            <a:avLst/>
          </a:prstGeom>
          <a:ln>
            <a:noFill/>
          </a:ln>
          <a:effectLst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38149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9" grpId="0" animBg="1"/>
      <p:bldP spid="10253" grpId="0"/>
      <p:bldP spid="13" grpId="0" animBg="1"/>
      <p:bldP spid="14" grpId="0" animBg="1"/>
      <p:bldP spid="102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tar Rectângulo de Canto Diagonal 6"/>
          <p:cNvSpPr/>
          <p:nvPr/>
        </p:nvSpPr>
        <p:spPr>
          <a:xfrm>
            <a:off x="468313" y="1412875"/>
            <a:ext cx="8207375" cy="431800"/>
          </a:xfrm>
          <a:prstGeom prst="snip2Diag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1932</a:t>
            </a:r>
            <a:r>
              <a:rPr lang="pt-PT" sz="2400" dirty="0"/>
              <a:t>: Salazar é nomeado Presidente do Conselho.</a:t>
            </a:r>
          </a:p>
        </p:txBody>
      </p:sp>
      <p:sp>
        <p:nvSpPr>
          <p:cNvPr id="9" name="Cortar Rectângulo de Canto Diagonal 8"/>
          <p:cNvSpPr/>
          <p:nvPr/>
        </p:nvSpPr>
        <p:spPr>
          <a:xfrm>
            <a:off x="468313" y="2205038"/>
            <a:ext cx="8207375" cy="431800"/>
          </a:xfrm>
          <a:prstGeom prst="snip2Diag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1933</a:t>
            </a:r>
            <a:r>
              <a:rPr lang="pt-PT" sz="2400" dirty="0"/>
              <a:t>: É aprovada uma nova Constituição.</a:t>
            </a:r>
          </a:p>
        </p:txBody>
      </p:sp>
      <p:sp>
        <p:nvSpPr>
          <p:cNvPr id="11273" name="CaixaDeTexto 10"/>
          <p:cNvSpPr txBox="1">
            <a:spLocks noChangeArrowheads="1"/>
          </p:cNvSpPr>
          <p:nvPr/>
        </p:nvSpPr>
        <p:spPr bwMode="auto">
          <a:xfrm>
            <a:off x="647700" y="4676775"/>
            <a:ext cx="4140200" cy="1108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PT" sz="2200" dirty="0">
                <a:latin typeface="+mn-lt"/>
              </a:rPr>
              <a:t>Começa o Estado Novo </a:t>
            </a:r>
            <a:endParaRPr lang="pt-PT" sz="220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pt-PT" sz="2200" dirty="0" smtClean="0">
                <a:latin typeface="+mn-lt"/>
              </a:rPr>
              <a:t>(</a:t>
            </a:r>
            <a:r>
              <a:rPr lang="pt-PT" sz="2200" dirty="0">
                <a:latin typeface="+mn-lt"/>
              </a:rPr>
              <a:t>também conhecido </a:t>
            </a:r>
            <a:r>
              <a:rPr lang="pt-PT" sz="2200" dirty="0" smtClean="0">
                <a:latin typeface="+mn-lt"/>
              </a:rPr>
              <a:t>por</a:t>
            </a:r>
          </a:p>
          <a:p>
            <a:pPr algn="ctr" eaLnBrk="1" hangingPunct="1">
              <a:defRPr/>
            </a:pPr>
            <a:r>
              <a:rPr lang="pt-PT" sz="2200" dirty="0" smtClean="0">
                <a:latin typeface="+mn-lt"/>
              </a:rPr>
              <a:t>Segunda </a:t>
            </a:r>
            <a:r>
              <a:rPr lang="pt-PT" sz="2200" dirty="0">
                <a:latin typeface="+mn-lt"/>
              </a:rPr>
              <a:t>República</a:t>
            </a:r>
            <a:r>
              <a:rPr lang="pt-PT" sz="2200" dirty="0" smtClean="0">
                <a:latin typeface="+mn-lt"/>
              </a:rPr>
              <a:t>).</a:t>
            </a:r>
            <a:endParaRPr lang="pt-PT" sz="2200" dirty="0">
              <a:latin typeface="+mn-lt"/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2484438" y="2781300"/>
            <a:ext cx="431800" cy="18002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275" name="CaixaDeTexto 15"/>
          <p:cNvSpPr txBox="1">
            <a:spLocks noChangeArrowheads="1"/>
          </p:cNvSpPr>
          <p:nvPr/>
        </p:nvSpPr>
        <p:spPr bwMode="auto">
          <a:xfrm>
            <a:off x="5795963" y="5732463"/>
            <a:ext cx="24479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Cartaz apelando ao voto na Constituição.</a:t>
            </a:r>
          </a:p>
        </p:txBody>
      </p:sp>
      <p:sp>
        <p:nvSpPr>
          <p:cNvPr id="11271" name="Título 1"/>
          <p:cNvSpPr txBox="1">
            <a:spLocks/>
          </p:cNvSpPr>
          <p:nvPr/>
        </p:nvSpPr>
        <p:spPr bwMode="auto">
          <a:xfrm>
            <a:off x="357188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000">
                <a:solidFill>
                  <a:schemeClr val="tx2"/>
                </a:solidFill>
                <a:latin typeface="Bookman Old Style" panose="02050604050505020204" pitchFamily="18" charset="0"/>
              </a:rPr>
              <a:t>UM NOVO REGIME E </a:t>
            </a:r>
            <a:br>
              <a:rPr lang="pt-PT" altLang="pt-PT" sz="300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pt-PT" altLang="pt-PT" sz="3000">
                <a:solidFill>
                  <a:schemeClr val="tx2"/>
                </a:solidFill>
                <a:latin typeface="Bookman Old Style" panose="02050604050505020204" pitchFamily="18" charset="0"/>
              </a:rPr>
              <a:t>UMA NOVA CONSTITUIÇÃO</a:t>
            </a:r>
          </a:p>
        </p:txBody>
      </p:sp>
      <p:pic>
        <p:nvPicPr>
          <p:cNvPr id="11276" name="Picture 12" descr="C:\Documents and Settings\PLATANO\Ambiente de trabalho\O Homem e a Terra 6\Imagens\p113do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924175"/>
            <a:ext cx="2085975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" name="Rectângulo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2830513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2.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SALAZAR E O ESTADO NOVO</a:t>
            </a:r>
          </a:p>
        </p:txBody>
      </p:sp>
    </p:spTree>
    <p:extLst>
      <p:ext uri="{BB962C8B-B14F-4D97-AF65-F5344CB8AC3E}">
        <p14:creationId xmlns:p14="http://schemas.microsoft.com/office/powerpoint/2010/main" val="41598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273" grpId="0"/>
      <p:bldP spid="13" grpId="0" animBg="1"/>
      <p:bldP spid="112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1138"/>
            <a:ext cx="295275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288" y="1219200"/>
            <a:ext cx="5256212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2400" dirty="0" smtClean="0"/>
              <a:t>Crise política, económica e social: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pt-PT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2200" dirty="0" smtClean="0"/>
              <a:t>País essencialmente rural.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sz="22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2200" dirty="0" smtClean="0"/>
              <a:t>Indústria pouco numerosa (Lisboa e Porto).</a:t>
            </a:r>
          </a:p>
          <a:p>
            <a:pPr marL="274320" lvl="1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pt-PT" sz="22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2200" dirty="0" smtClean="0"/>
              <a:t>Grandes desigualdades sociais.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sz="22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2200" dirty="0" smtClean="0"/>
              <a:t>Descontentamento em relação ao rei.</a:t>
            </a:r>
            <a:endParaRPr lang="pt-PT" sz="2200" dirty="0"/>
          </a:p>
        </p:txBody>
      </p:sp>
      <p:sp>
        <p:nvSpPr>
          <p:cNvPr id="10244" name="CaixaDeTexto 4"/>
          <p:cNvSpPr txBox="1">
            <a:spLocks noChangeArrowheads="1"/>
          </p:cNvSpPr>
          <p:nvPr/>
        </p:nvSpPr>
        <p:spPr bwMode="auto">
          <a:xfrm>
            <a:off x="5651500" y="5445125"/>
            <a:ext cx="2849563" cy="341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Emigrantes portugueses.</a:t>
            </a:r>
          </a:p>
        </p:txBody>
      </p:sp>
      <p:sp>
        <p:nvSpPr>
          <p:cNvPr id="13" name="Rectângulo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1863" y="6453188"/>
            <a:ext cx="275907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QUEDA DA MONARQUIA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84175" y="-26988"/>
            <a:ext cx="8435975" cy="990601"/>
          </a:xfrm>
        </p:spPr>
        <p:txBody>
          <a:bodyPr/>
          <a:lstStyle/>
          <a:p>
            <a:pPr eaLnBrk="1" hangingPunct="1">
              <a:defRPr/>
            </a:pPr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SOCIEDADE NOS FINAIS DO SÉCULO XIX</a:t>
            </a:r>
          </a:p>
        </p:txBody>
      </p:sp>
    </p:spTree>
    <p:extLst>
      <p:ext uri="{BB962C8B-B14F-4D97-AF65-F5344CB8AC3E}">
        <p14:creationId xmlns:p14="http://schemas.microsoft.com/office/powerpoint/2010/main" val="39421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288" y="1219200"/>
            <a:ext cx="4608512" cy="4937125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smtClean="0"/>
              <a:t>O Ultimato inglês: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pt-PT" sz="1100" dirty="0" smtClean="0"/>
          </a:p>
          <a:p>
            <a:pPr lvl="1" eaLnBrk="1" hangingPunct="1">
              <a:defRPr/>
            </a:pPr>
            <a:r>
              <a:rPr lang="pt-PT" dirty="0" smtClean="0"/>
              <a:t>Portugal deseja alargar a sua influência em África.</a:t>
            </a:r>
          </a:p>
          <a:p>
            <a:pPr lvl="1" eaLnBrk="1" hangingPunct="1">
              <a:defRPr/>
            </a:pPr>
            <a:endParaRPr lang="pt-PT" sz="2000" dirty="0" smtClean="0"/>
          </a:p>
          <a:p>
            <a:pPr lvl="1" eaLnBrk="1" hangingPunct="1">
              <a:defRPr/>
            </a:pPr>
            <a:r>
              <a:rPr lang="pt-PT" dirty="0" smtClean="0"/>
              <a:t>Mapa Cor de Rosa.</a:t>
            </a:r>
          </a:p>
          <a:p>
            <a:pPr lvl="1" eaLnBrk="1" hangingPunct="1">
              <a:defRPr/>
            </a:pPr>
            <a:endParaRPr lang="pt-PT" sz="2000" dirty="0" smtClean="0"/>
          </a:p>
          <a:p>
            <a:pPr lvl="1" eaLnBrk="1" hangingPunct="1">
              <a:defRPr/>
            </a:pPr>
            <a:r>
              <a:rPr lang="pt-PT" dirty="0" smtClean="0"/>
              <a:t>Inglaterra reage com Ultimato.</a:t>
            </a:r>
          </a:p>
          <a:p>
            <a:pPr marL="593725" lvl="2" indent="0" eaLnBrk="1" hangingPunct="1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None/>
              <a:defRPr/>
            </a:pPr>
            <a:endParaRPr lang="pt-PT" sz="1050" dirty="0" smtClean="0"/>
          </a:p>
          <a:p>
            <a:pPr lvl="2" eaLnBrk="1" hangingPunct="1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Ê"/>
              <a:defRPr/>
            </a:pPr>
            <a:r>
              <a:rPr lang="pt-PT" dirty="0" smtClean="0"/>
              <a:t>Descontentamento popular.</a:t>
            </a:r>
          </a:p>
          <a:p>
            <a:pPr lvl="2" eaLnBrk="1" hangingPunct="1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Ê"/>
              <a:defRPr/>
            </a:pPr>
            <a:r>
              <a:rPr lang="pt-PT" dirty="0" smtClean="0"/>
              <a:t>Críticas à monarquia.</a:t>
            </a:r>
          </a:p>
          <a:p>
            <a:pPr lvl="2" eaLnBrk="1" hangingPunct="1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Ê"/>
              <a:defRPr/>
            </a:pPr>
            <a:r>
              <a:rPr lang="pt-PT" dirty="0" smtClean="0"/>
              <a:t>Fortalecimento do Partido Republicano.</a:t>
            </a:r>
          </a:p>
          <a:p>
            <a:pPr lvl="1" eaLnBrk="1" hangingPunct="1">
              <a:defRPr/>
            </a:pPr>
            <a:endParaRPr lang="pt-PT" dirty="0" smtClean="0"/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endParaRPr lang="pt-PT" dirty="0" smtClean="0"/>
          </a:p>
        </p:txBody>
      </p:sp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5076825" y="5157788"/>
            <a:ext cx="2012950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O Mapa Cor de Rosa.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2484438" y="2708275"/>
            <a:ext cx="14287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127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1522413"/>
            <a:ext cx="35464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1863" y="6453188"/>
            <a:ext cx="275907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QUEDA DA MONARQUIA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2484438" y="3500438"/>
            <a:ext cx="142875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84175" y="-26988"/>
            <a:ext cx="8435975" cy="990601"/>
          </a:xfrm>
        </p:spPr>
        <p:txBody>
          <a:bodyPr/>
          <a:lstStyle/>
          <a:p>
            <a:pPr eaLnBrk="1" hangingPunct="1">
              <a:defRPr/>
            </a:pPr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</a:rPr>
              <a:t>A SOCIEDADE NOS FINAIS DO SÉCULO XIX</a:t>
            </a:r>
          </a:p>
        </p:txBody>
      </p:sp>
    </p:spTree>
    <p:extLst>
      <p:ext uri="{BB962C8B-B14F-4D97-AF65-F5344CB8AC3E}">
        <p14:creationId xmlns:p14="http://schemas.microsoft.com/office/powerpoint/2010/main" val="13234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1916113"/>
            <a:ext cx="336073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38893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76788" cy="29305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dirty="0" smtClean="0"/>
              <a:t>Descontentamento provocado pelo Ultimato.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pt-PT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dirty="0" smtClean="0"/>
              <a:t>Revolta republicana no Porto.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pt-PT" sz="1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dirty="0" smtClean="0"/>
              <a:t>Revoltosos são dominados pelas tropas monárquicas.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PT" dirty="0"/>
          </a:p>
        </p:txBody>
      </p:sp>
      <p:sp>
        <p:nvSpPr>
          <p:cNvPr id="12293" name="CaixaDeTexto 4"/>
          <p:cNvSpPr txBox="1">
            <a:spLocks noChangeArrowheads="1"/>
          </p:cNvSpPr>
          <p:nvPr/>
        </p:nvSpPr>
        <p:spPr bwMode="auto">
          <a:xfrm>
            <a:off x="5311775" y="5970588"/>
            <a:ext cx="2803525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 revolta republicana no Porto.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2339975" y="1989138"/>
            <a:ext cx="144463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2295" name="CaixaDeTexto 8"/>
          <p:cNvSpPr txBox="1">
            <a:spLocks noChangeArrowheads="1"/>
          </p:cNvSpPr>
          <p:nvPr/>
        </p:nvSpPr>
        <p:spPr bwMode="auto">
          <a:xfrm>
            <a:off x="755650" y="5949950"/>
            <a:ext cx="24161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 bandeira dos revoltosos.</a:t>
            </a:r>
          </a:p>
        </p:txBody>
      </p:sp>
      <p:sp>
        <p:nvSpPr>
          <p:cNvPr id="14" name="Rectângulo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11863" y="6453188"/>
            <a:ext cx="275907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QUEDA DA MONARQUIA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84175" y="-26988"/>
            <a:ext cx="8435975" cy="990601"/>
          </a:xfrm>
        </p:spPr>
        <p:txBody>
          <a:bodyPr/>
          <a:lstStyle/>
          <a:p>
            <a:pPr eaLnBrk="1" hangingPunct="1">
              <a:defRPr/>
            </a:pPr>
            <a:r>
              <a:rPr lang="pt-PT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REVOLTA DE 31 DE JANEIRO DE 1891</a:t>
            </a:r>
          </a:p>
        </p:txBody>
      </p:sp>
    </p:spTree>
    <p:extLst>
      <p:ext uri="{BB962C8B-B14F-4D97-AF65-F5344CB8AC3E}">
        <p14:creationId xmlns:p14="http://schemas.microsoft.com/office/powerpoint/2010/main" val="365617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229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1788" y="1484313"/>
            <a:ext cx="32639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05388" cy="5089525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smtClean="0"/>
              <a:t>Maio de 1907:  </a:t>
            </a:r>
          </a:p>
          <a:p>
            <a:pPr marL="263525" indent="-263525" eaLnBrk="1" hangingPunct="1">
              <a:buFont typeface="Wingdings 3" panose="05040102010807070707" pitchFamily="18" charset="2"/>
              <a:buNone/>
              <a:defRPr/>
            </a:pPr>
            <a:r>
              <a:rPr lang="pt-PT" dirty="0"/>
              <a:t>	</a:t>
            </a:r>
            <a:r>
              <a:rPr lang="pt-PT" dirty="0" smtClean="0"/>
              <a:t>Parlamento é encerrado. 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pt-PT" sz="1000" dirty="0" smtClean="0"/>
          </a:p>
          <a:p>
            <a:pPr eaLnBrk="1" hangingPunct="1">
              <a:defRPr/>
            </a:pPr>
            <a:r>
              <a:rPr lang="pt-PT" dirty="0" smtClean="0"/>
              <a:t>Ditadura de João Franco.</a:t>
            </a:r>
          </a:p>
          <a:p>
            <a:pPr eaLnBrk="1" hangingPunct="1">
              <a:defRPr/>
            </a:pPr>
            <a:endParaRPr lang="pt-PT" sz="1000" dirty="0" smtClean="0"/>
          </a:p>
          <a:p>
            <a:pPr eaLnBrk="1" hangingPunct="1">
              <a:defRPr/>
            </a:pPr>
            <a:r>
              <a:rPr lang="pt-PT" dirty="0" smtClean="0"/>
              <a:t>Aumenta o descontentamento face ao rei.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pt-PT" sz="1000" dirty="0" smtClean="0"/>
          </a:p>
          <a:p>
            <a:pPr eaLnBrk="1" hangingPunct="1">
              <a:defRPr/>
            </a:pPr>
            <a:r>
              <a:rPr lang="pt-PT" dirty="0" smtClean="0"/>
              <a:t>1 de </a:t>
            </a:r>
            <a:r>
              <a:rPr lang="pt-PT" dirty="0" err="1" smtClean="0"/>
              <a:t>fevereiro</a:t>
            </a:r>
            <a:r>
              <a:rPr lang="pt-PT" dirty="0" smtClean="0"/>
              <a:t> de 1908: </a:t>
            </a:r>
          </a:p>
          <a:p>
            <a:pPr marL="263525" indent="-263525" eaLnBrk="1" hangingPunct="1">
              <a:buFont typeface="Wingdings 3" panose="05040102010807070707" pitchFamily="18" charset="2"/>
              <a:buNone/>
              <a:defRPr/>
            </a:pPr>
            <a:r>
              <a:rPr lang="pt-PT" dirty="0"/>
              <a:t>	</a:t>
            </a:r>
            <a:r>
              <a:rPr lang="pt-PT" dirty="0" smtClean="0"/>
              <a:t>D. Carlos é assassinado.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pt-PT" sz="1000" dirty="0" smtClean="0"/>
          </a:p>
          <a:p>
            <a:pPr eaLnBrk="1" hangingPunct="1">
              <a:defRPr/>
            </a:pPr>
            <a:r>
              <a:rPr lang="pt-PT" dirty="0" smtClean="0"/>
              <a:t>Sobe ao trono D. Manuel II.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endParaRPr lang="pt-PT" dirty="0" smtClean="0"/>
          </a:p>
        </p:txBody>
      </p:sp>
      <p:sp>
        <p:nvSpPr>
          <p:cNvPr id="13316" name="CaixaDeTexto 4"/>
          <p:cNvSpPr txBox="1">
            <a:spLocks noChangeArrowheads="1"/>
          </p:cNvSpPr>
          <p:nvPr/>
        </p:nvSpPr>
        <p:spPr bwMode="auto">
          <a:xfrm>
            <a:off x="5321300" y="5662613"/>
            <a:ext cx="2490788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Reconstituição do regicídio.</a:t>
            </a:r>
          </a:p>
        </p:txBody>
      </p:sp>
      <p:sp>
        <p:nvSpPr>
          <p:cNvPr id="11" name="Rectângulo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1863" y="6453188"/>
            <a:ext cx="275907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QUEDA DA MONARQUIA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84175" y="-26988"/>
            <a:ext cx="8435975" cy="990601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REGICÍDIO</a:t>
            </a:r>
          </a:p>
        </p:txBody>
      </p:sp>
    </p:spTree>
    <p:extLst>
      <p:ext uri="{BB962C8B-B14F-4D97-AF65-F5344CB8AC3E}">
        <p14:creationId xmlns:p14="http://schemas.microsoft.com/office/powerpoint/2010/main" val="42766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arredondado 17"/>
          <p:cNvSpPr/>
          <p:nvPr/>
        </p:nvSpPr>
        <p:spPr>
          <a:xfrm>
            <a:off x="468313" y="4941888"/>
            <a:ext cx="1655762" cy="86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Congresso</a:t>
            </a:r>
          </a:p>
          <a:p>
            <a:pPr algn="ctr">
              <a:defRPr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(Parlamento)</a:t>
            </a:r>
          </a:p>
        </p:txBody>
      </p:sp>
      <p:sp>
        <p:nvSpPr>
          <p:cNvPr id="19" name="Rectângulo arredondado 18"/>
          <p:cNvSpPr/>
          <p:nvPr/>
        </p:nvSpPr>
        <p:spPr>
          <a:xfrm>
            <a:off x="2732088" y="4941888"/>
            <a:ext cx="1839912" cy="86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Presidente da República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ectângulo arredondado 19"/>
          <p:cNvSpPr/>
          <p:nvPr/>
        </p:nvSpPr>
        <p:spPr>
          <a:xfrm>
            <a:off x="5322888" y="4941888"/>
            <a:ext cx="1481137" cy="86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Governo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7092950" y="4941888"/>
            <a:ext cx="1366838" cy="86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Tribunais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4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288" y="1219200"/>
            <a:ext cx="7810500" cy="2138363"/>
          </a:xfrm>
        </p:spPr>
        <p:txBody>
          <a:bodyPr/>
          <a:lstStyle/>
          <a:p>
            <a:pPr>
              <a:defRPr/>
            </a:pPr>
            <a:r>
              <a:rPr lang="pt-PT" sz="2400" dirty="0" smtClean="0"/>
              <a:t>É formada uma Assembleia Constituinte para elaborar a nova Constituição:</a:t>
            </a:r>
          </a:p>
          <a:p>
            <a:pPr marL="1349375" lvl="1">
              <a:buClr>
                <a:srgbClr val="800000"/>
              </a:buClr>
              <a:buFont typeface="Wingdings" pitchFamily="2" charset="2"/>
              <a:buChar char="Ä"/>
              <a:defRPr/>
            </a:pPr>
            <a:r>
              <a:rPr lang="pt-PT" sz="2200" dirty="0"/>
              <a:t>Igualdade e liberdade para todos os cidadãos.</a:t>
            </a:r>
            <a:endParaRPr lang="pt-PT" sz="2000" dirty="0"/>
          </a:p>
          <a:p>
            <a:pPr marL="1349375" lvl="1">
              <a:buClr>
                <a:srgbClr val="800000"/>
              </a:buClr>
              <a:buFont typeface="Wingdings" pitchFamily="2" charset="2"/>
              <a:buChar char="Ä"/>
              <a:defRPr/>
            </a:pPr>
            <a:r>
              <a:rPr lang="pt-PT" sz="2200" dirty="0" smtClean="0"/>
              <a:t>Separação de poderes.</a:t>
            </a:r>
          </a:p>
          <a:p>
            <a:pPr lvl="1">
              <a:buFont typeface="Wingdings 3" panose="05040102010807070707" pitchFamily="18" charset="2"/>
              <a:buNone/>
              <a:defRPr/>
            </a:pPr>
            <a:endParaRPr lang="pt-PT" dirty="0" smtClean="0"/>
          </a:p>
        </p:txBody>
      </p:sp>
      <p:sp>
        <p:nvSpPr>
          <p:cNvPr id="10247" name="CaixaDeTexto 4"/>
          <p:cNvSpPr txBox="1">
            <a:spLocks noChangeArrowheads="1"/>
          </p:cNvSpPr>
          <p:nvPr/>
        </p:nvSpPr>
        <p:spPr bwMode="auto">
          <a:xfrm>
            <a:off x="395288" y="5970588"/>
            <a:ext cx="4613275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</a:rPr>
              <a:t>Esquema de funcionamento da Constituição de 1911.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84175" y="-82550"/>
            <a:ext cx="8651875" cy="990600"/>
          </a:xfrm>
        </p:spPr>
        <p:txBody>
          <a:bodyPr/>
          <a:lstStyle/>
          <a:p>
            <a:pPr eaLnBrk="1" hangingPunct="1">
              <a:defRPr/>
            </a:pPr>
            <a:r>
              <a:rPr lang="pt-PT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CONSTITUIÇÃO REPUBLICANA DE 1911</a:t>
            </a:r>
          </a:p>
        </p:txBody>
      </p:sp>
      <p:sp>
        <p:nvSpPr>
          <p:cNvPr id="12" name="Rectângulo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453188"/>
            <a:ext cx="275907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1.ª REPÚBLICA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1473200" y="4221163"/>
            <a:ext cx="139700" cy="7731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5" name="Conexão recta unidireccional 4"/>
          <p:cNvCxnSpPr/>
          <p:nvPr/>
        </p:nvCxnSpPr>
        <p:spPr>
          <a:xfrm>
            <a:off x="2195513" y="5373688"/>
            <a:ext cx="504825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095500" y="5319713"/>
            <a:ext cx="661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1400" dirty="0">
                <a:solidFill>
                  <a:schemeClr val="accent6">
                    <a:lumMod val="50000"/>
                  </a:schemeClr>
                </a:solidFill>
              </a:rPr>
              <a:t>elege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540250" y="5319713"/>
            <a:ext cx="8239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1400" dirty="0">
                <a:solidFill>
                  <a:schemeClr val="accent6">
                    <a:lumMod val="50000"/>
                  </a:schemeClr>
                </a:solidFill>
              </a:rPr>
              <a:t>escolhe</a:t>
            </a:r>
          </a:p>
        </p:txBody>
      </p:sp>
      <p:cxnSp>
        <p:nvCxnSpPr>
          <p:cNvPr id="27" name="Conexão recta unidireccional 26"/>
          <p:cNvCxnSpPr/>
          <p:nvPr/>
        </p:nvCxnSpPr>
        <p:spPr>
          <a:xfrm>
            <a:off x="4643438" y="5373688"/>
            <a:ext cx="64928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ta para baixo 29"/>
          <p:cNvSpPr/>
          <p:nvPr/>
        </p:nvSpPr>
        <p:spPr>
          <a:xfrm>
            <a:off x="3582988" y="4221163"/>
            <a:ext cx="138112" cy="7731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Seta para baixo 30"/>
          <p:cNvSpPr/>
          <p:nvPr/>
        </p:nvSpPr>
        <p:spPr>
          <a:xfrm>
            <a:off x="5729288" y="4221163"/>
            <a:ext cx="138112" cy="7731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2" name="Seta para baixo 31"/>
          <p:cNvSpPr/>
          <p:nvPr/>
        </p:nvSpPr>
        <p:spPr>
          <a:xfrm>
            <a:off x="7491413" y="4221163"/>
            <a:ext cx="139700" cy="7731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500063" y="3500438"/>
            <a:ext cx="2085975" cy="865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Poder legislativo</a:t>
            </a:r>
          </a:p>
          <a:p>
            <a:pPr algn="ctr">
              <a:defRPr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(faz as leis)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876550" y="3500438"/>
            <a:ext cx="3327400" cy="865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Poder executivo</a:t>
            </a:r>
          </a:p>
          <a:p>
            <a:pPr algn="ctr">
              <a:defRPr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(governa e faz cumprir as leis)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6518275" y="3500438"/>
            <a:ext cx="2085975" cy="865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Poder judicial</a:t>
            </a:r>
          </a:p>
          <a:p>
            <a:pPr algn="ctr">
              <a:defRPr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(aplica as leis)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0247" grpId="0"/>
      <p:bldP spid="10" grpId="0"/>
      <p:bldP spid="3" grpId="0" animBg="1"/>
      <p:bldP spid="6" grpId="0"/>
      <p:bldP spid="26" grpId="0"/>
      <p:bldP spid="30" grpId="0" animBg="1"/>
      <p:bldP spid="31" grpId="0" animBg="1"/>
      <p:bldP spid="32" grpId="0" animBg="1"/>
      <p:bldP spid="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6881"/>
            <a:ext cx="38877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7744"/>
            <a:ext cx="4103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8351838" cy="2447925"/>
          </a:xfrm>
        </p:spPr>
        <p:txBody>
          <a:bodyPr/>
          <a:lstStyle/>
          <a:p>
            <a:r>
              <a:rPr lang="pt-PT" altLang="pt-PT" sz="2400" dirty="0" smtClean="0"/>
              <a:t>Aumento do n.º de escolas primárias.</a:t>
            </a:r>
          </a:p>
          <a:p>
            <a:r>
              <a:rPr lang="pt-PT" altLang="pt-PT" sz="2400" dirty="0" smtClean="0"/>
              <a:t>Reorganização das </a:t>
            </a:r>
            <a:r>
              <a:rPr lang="pt-PT" altLang="pt-PT" sz="2400" i="1" dirty="0" smtClean="0"/>
              <a:t>escolas normais </a:t>
            </a:r>
            <a:r>
              <a:rPr lang="pt-PT" altLang="pt-PT" sz="2400" dirty="0" smtClean="0"/>
              <a:t>para formar professores.</a:t>
            </a:r>
          </a:p>
          <a:p>
            <a:r>
              <a:rPr lang="pt-PT" altLang="pt-PT" sz="2400" dirty="0" smtClean="0"/>
              <a:t>Criação do ensino infantil (dos 4 aos 7 anos).</a:t>
            </a:r>
          </a:p>
          <a:p>
            <a:r>
              <a:rPr lang="pt-PT" altLang="pt-PT" sz="2400" dirty="0" smtClean="0"/>
              <a:t>Ensino primário obrigatório (dos 7 aos 10 anos).</a:t>
            </a:r>
          </a:p>
          <a:p>
            <a:endParaRPr lang="pt-PT" altLang="pt-PT" dirty="0" smtClean="0"/>
          </a:p>
          <a:p>
            <a:pPr>
              <a:buFont typeface="Wingdings 3" panose="05040102010807070707" pitchFamily="18" charset="2"/>
              <a:buNone/>
            </a:pPr>
            <a:endParaRPr lang="pt-PT" altLang="pt-PT" dirty="0" smtClean="0"/>
          </a:p>
          <a:p>
            <a:pPr lvl="1">
              <a:buFont typeface="Wingdings 3" panose="05040102010807070707" pitchFamily="18" charset="2"/>
              <a:buNone/>
            </a:pPr>
            <a:endParaRPr lang="pt-PT" altLang="pt-PT" dirty="0" smtClean="0"/>
          </a:p>
        </p:txBody>
      </p:sp>
      <p:sp>
        <p:nvSpPr>
          <p:cNvPr id="11271" name="CaixaDeTexto 4"/>
          <p:cNvSpPr txBox="1">
            <a:spLocks noChangeArrowheads="1"/>
          </p:cNvSpPr>
          <p:nvPr/>
        </p:nvSpPr>
        <p:spPr bwMode="auto">
          <a:xfrm>
            <a:off x="4572000" y="5883869"/>
            <a:ext cx="2951163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</a:rPr>
              <a:t>A evolução do analfabetismo.</a:t>
            </a:r>
          </a:p>
        </p:txBody>
      </p:sp>
      <p:sp>
        <p:nvSpPr>
          <p:cNvPr id="11276" name="CaixaDeTexto 8"/>
          <p:cNvSpPr txBox="1">
            <a:spLocks noChangeArrowheads="1"/>
          </p:cNvSpPr>
          <p:nvPr/>
        </p:nvSpPr>
        <p:spPr bwMode="auto">
          <a:xfrm>
            <a:off x="250825" y="5904506"/>
            <a:ext cx="4427538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</a:rPr>
              <a:t>A evolução do número de escolas primárias.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84175" y="-100013"/>
            <a:ext cx="8580438" cy="990601"/>
          </a:xfrm>
        </p:spPr>
        <p:txBody>
          <a:bodyPr/>
          <a:lstStyle/>
          <a:p>
            <a:pPr eaLnBrk="1" hangingPunct="1">
              <a:defRPr/>
            </a:pPr>
            <a:r>
              <a:rPr lang="pt-PT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PRINCIPAIS MEDIDAS NA EDUCAÇÃO</a:t>
            </a:r>
          </a:p>
        </p:txBody>
      </p:sp>
      <p:sp>
        <p:nvSpPr>
          <p:cNvPr id="14" name="Rectângulo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11863" y="6453188"/>
            <a:ext cx="275907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1.ª REPÚBLICA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24250"/>
            <a:ext cx="367188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57188" y="1268413"/>
            <a:ext cx="8569325" cy="2665412"/>
          </a:xfrm>
        </p:spPr>
        <p:txBody>
          <a:bodyPr/>
          <a:lstStyle/>
          <a:p>
            <a:r>
              <a:rPr lang="pt-PT" altLang="pt-PT" sz="2400" smtClean="0"/>
              <a:t>É permitido o direito à greve.</a:t>
            </a:r>
          </a:p>
          <a:p>
            <a:r>
              <a:rPr lang="pt-PT" altLang="pt-PT" sz="2400" smtClean="0"/>
              <a:t>O trabalho é limitado a 8 horas por dia e 48 horas por semana.</a:t>
            </a:r>
          </a:p>
          <a:p>
            <a:r>
              <a:rPr lang="pt-PT" altLang="pt-PT" sz="2400" smtClean="0"/>
              <a:t>É introduzido um dia de descanso semanal.</a:t>
            </a:r>
          </a:p>
          <a:p>
            <a:r>
              <a:rPr lang="pt-PT" altLang="pt-PT" sz="2400" smtClean="0"/>
              <a:t>São criadas medidas de proteção na doença, nos acidentes de trabalho e na velhice.</a:t>
            </a:r>
          </a:p>
          <a:p>
            <a:endParaRPr lang="pt-PT" altLang="pt-PT" smtClean="0"/>
          </a:p>
          <a:p>
            <a:endParaRPr lang="pt-PT" altLang="pt-PT" smtClean="0"/>
          </a:p>
          <a:p>
            <a:pPr>
              <a:buFont typeface="Wingdings 3" panose="05040102010807070707" pitchFamily="18" charset="2"/>
              <a:buNone/>
            </a:pPr>
            <a:endParaRPr lang="pt-PT" altLang="pt-PT" smtClean="0"/>
          </a:p>
          <a:p>
            <a:pPr lvl="1">
              <a:buFont typeface="Wingdings 3" panose="05040102010807070707" pitchFamily="18" charset="2"/>
              <a:buNone/>
            </a:pPr>
            <a:endParaRPr lang="pt-PT" altLang="pt-PT" smtClean="0"/>
          </a:p>
        </p:txBody>
      </p:sp>
      <p:sp>
        <p:nvSpPr>
          <p:cNvPr id="13319" name="CaixaDeTexto 4"/>
          <p:cNvSpPr txBox="1">
            <a:spLocks noChangeArrowheads="1"/>
          </p:cNvSpPr>
          <p:nvPr/>
        </p:nvSpPr>
        <p:spPr bwMode="auto">
          <a:xfrm>
            <a:off x="1979613" y="5876925"/>
            <a:ext cx="2951162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</a:rPr>
              <a:t>Operárias numa fábrica.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84175" y="134938"/>
            <a:ext cx="8580438" cy="990600"/>
          </a:xfrm>
        </p:spPr>
        <p:txBody>
          <a:bodyPr/>
          <a:lstStyle/>
          <a:p>
            <a:pPr eaLnBrk="1" hangingPunct="1">
              <a:defRPr/>
            </a:pPr>
            <a:r>
              <a:rPr lang="pt-PT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PRINCIPAIS MEDIDAS </a:t>
            </a:r>
            <a:br>
              <a:rPr lang="pt-PT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DOMÍNIO DO TRABALHO</a:t>
            </a:r>
          </a:p>
        </p:txBody>
      </p:sp>
      <p:sp>
        <p:nvSpPr>
          <p:cNvPr id="9" name="Rectângulo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1863" y="6453188"/>
            <a:ext cx="275907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1.ª REPÚBLICA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94688" cy="4802188"/>
          </a:xfrm>
        </p:spPr>
        <p:txBody>
          <a:bodyPr/>
          <a:lstStyle/>
          <a:p>
            <a:r>
              <a:rPr lang="pt-PT" altLang="pt-PT" smtClean="0"/>
              <a:t>Participação na 1.ª Guerra Mundial:</a:t>
            </a:r>
          </a:p>
          <a:p>
            <a:pPr lvl="1"/>
            <a:r>
              <a:rPr lang="pt-PT" altLang="pt-PT" smtClean="0"/>
              <a:t>Morte de milhares de soldados.</a:t>
            </a:r>
          </a:p>
          <a:p>
            <a:pPr lvl="1"/>
            <a:r>
              <a:rPr lang="pt-PT" altLang="pt-PT" smtClean="0"/>
              <a:t>Aumento das despesas do Estado.</a:t>
            </a:r>
          </a:p>
          <a:p>
            <a:pPr lvl="1"/>
            <a:r>
              <a:rPr lang="pt-PT" altLang="pt-PT" smtClean="0"/>
              <a:t>Agravamento das dificuldades financeiras.</a:t>
            </a:r>
          </a:p>
          <a:p>
            <a:pPr lvl="1"/>
            <a:r>
              <a:rPr lang="pt-PT" altLang="pt-PT" smtClean="0"/>
              <a:t>Falta de alimentos.</a:t>
            </a:r>
          </a:p>
          <a:p>
            <a:pPr lvl="1"/>
            <a:r>
              <a:rPr lang="pt-PT" altLang="pt-PT" smtClean="0"/>
              <a:t>Subida do custo de vida.</a:t>
            </a:r>
          </a:p>
          <a:p>
            <a:pPr lvl="1"/>
            <a:r>
              <a:rPr lang="pt-PT" altLang="pt-PT" smtClean="0"/>
              <a:t>Aumento do desemprego.</a:t>
            </a:r>
          </a:p>
          <a:p>
            <a:endParaRPr lang="pt-PT" altLang="pt-PT" smtClean="0"/>
          </a:p>
          <a:p>
            <a:pPr>
              <a:buFont typeface="Wingdings 3" panose="05040102010807070707" pitchFamily="18" charset="2"/>
              <a:buNone/>
            </a:pPr>
            <a:endParaRPr lang="pt-PT" altLang="pt-PT" smtClean="0"/>
          </a:p>
          <a:p>
            <a:pPr lvl="1">
              <a:buFont typeface="Wingdings 3" panose="05040102010807070707" pitchFamily="18" charset="2"/>
              <a:buNone/>
            </a:pPr>
            <a:endParaRPr lang="pt-PT" altLang="pt-PT" smtClean="0"/>
          </a:p>
        </p:txBody>
      </p:sp>
      <p:sp>
        <p:nvSpPr>
          <p:cNvPr id="14343" name="CaixaDeTexto 4"/>
          <p:cNvSpPr txBox="1">
            <a:spLocks noChangeArrowheads="1"/>
          </p:cNvSpPr>
          <p:nvPr/>
        </p:nvSpPr>
        <p:spPr bwMode="auto">
          <a:xfrm>
            <a:off x="1079500" y="5899150"/>
            <a:ext cx="39243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</a:rPr>
              <a:t>O uso de senhas de racionamento.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6639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84175" y="134938"/>
            <a:ext cx="8364538" cy="990600"/>
          </a:xfrm>
        </p:spPr>
        <p:txBody>
          <a:bodyPr/>
          <a:lstStyle/>
          <a:p>
            <a:pPr eaLnBrk="1" hangingPunct="1">
              <a:defRPr/>
            </a:pPr>
            <a:r>
              <a:rPr lang="pt-PT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INSTABILIDADE GOVERNATIVA E</a:t>
            </a:r>
            <a:br>
              <a:rPr lang="pt-PT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FIM DA 1.ª REPÚBLICA</a:t>
            </a:r>
          </a:p>
        </p:txBody>
      </p:sp>
      <p:sp>
        <p:nvSpPr>
          <p:cNvPr id="9" name="Rectângulo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1863" y="6453188"/>
            <a:ext cx="275907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2.</a:t>
            </a:r>
            <a:r>
              <a:rPr lang="pt-PT" sz="1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1.ª REPÚBLICA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1790</TotalTime>
  <Words>747</Words>
  <Application>Microsoft Office PowerPoint</Application>
  <PresentationFormat>Apresentação na tela (4:3)</PresentationFormat>
  <Paragraphs>172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Gill Sans MT</vt:lpstr>
      <vt:lpstr>Wingdings</vt:lpstr>
      <vt:lpstr>Wingdings 3</vt:lpstr>
      <vt:lpstr>Origem</vt:lpstr>
      <vt:lpstr>A QUEDA DA MONARQUIA E A 1.ª REPÚBLICA</vt:lpstr>
      <vt:lpstr>A SOCIEDADE NOS FINAIS DO SÉCULO XIX</vt:lpstr>
      <vt:lpstr>A SOCIEDADE NOS FINAIS DO SÉCULO XIX</vt:lpstr>
      <vt:lpstr>A REVOLTA DE 31 DE JANEIRO DE 1891</vt:lpstr>
      <vt:lpstr>O REGICÍDIO</vt:lpstr>
      <vt:lpstr>A CONSTITUIÇÃO REPUBLICANA DE 1911</vt:lpstr>
      <vt:lpstr>AS PRINCIPAIS MEDIDAS NA EDUCAÇÃO</vt:lpstr>
      <vt:lpstr>AS PRINCIPAIS MEDIDAS  NO DOMÍNIO DO TRABALHO</vt:lpstr>
      <vt:lpstr>A INSTABILIDADE GOVERNATIVA E O FIM DA 1.ª REPÚBLICA</vt:lpstr>
      <vt:lpstr>A INSTABILIDADE GOVERNATIVA E O FIM DA 1.ª REPÚBLICA</vt:lpstr>
      <vt:lpstr>O GOLPE MILITAR</vt:lpstr>
      <vt:lpstr>A DITADURA MILITAR</vt:lpstr>
      <vt:lpstr>A DITADURA MILITAR</vt:lpstr>
      <vt:lpstr>O “MILAGRE” DE SALAZAR </vt:lpstr>
      <vt:lpstr>Apresentação do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D-A QUEDA DA MONARQUIA  E A 1ª REPÚBLICA</dc:title>
  <dc:creator>António</dc:creator>
  <cp:lastModifiedBy>Utilizador do Windows</cp:lastModifiedBy>
  <cp:revision>186</cp:revision>
  <dcterms:created xsi:type="dcterms:W3CDTF">2011-01-27T14:57:08Z</dcterms:created>
  <dcterms:modified xsi:type="dcterms:W3CDTF">2019-03-18T18:51:14Z</dcterms:modified>
</cp:coreProperties>
</file>